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1" r:id="rId5"/>
  </p:sldMasterIdLst>
  <p:notesMasterIdLst>
    <p:notesMasterId r:id="rId26"/>
  </p:notesMasterIdLst>
  <p:handoutMasterIdLst>
    <p:handoutMasterId r:id="rId27"/>
  </p:handoutMasterIdLst>
  <p:sldIdLst>
    <p:sldId id="256" r:id="rId6"/>
    <p:sldId id="259" r:id="rId7"/>
    <p:sldId id="260" r:id="rId8"/>
    <p:sldId id="265" r:id="rId9"/>
    <p:sldId id="266" r:id="rId10"/>
    <p:sldId id="267" r:id="rId11"/>
    <p:sldId id="261" r:id="rId12"/>
    <p:sldId id="268" r:id="rId13"/>
    <p:sldId id="269" r:id="rId14"/>
    <p:sldId id="262" r:id="rId15"/>
    <p:sldId id="270" r:id="rId16"/>
    <p:sldId id="271" r:id="rId17"/>
    <p:sldId id="272" r:id="rId18"/>
    <p:sldId id="273" r:id="rId19"/>
    <p:sldId id="274" r:id="rId20"/>
    <p:sldId id="263" r:id="rId21"/>
    <p:sldId id="275" r:id="rId22"/>
    <p:sldId id="276" r:id="rId23"/>
    <p:sldId id="277" r:id="rId24"/>
    <p:sldId id="264" r:id="rId25"/>
  </p:sldIdLst>
  <p:sldSz cx="12192000" cy="6858000"/>
  <p:notesSz cx="6889750" cy="1002188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9B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4"/>
    <p:restoredTop sz="75489" autoAdjust="0"/>
  </p:normalViewPr>
  <p:slideViewPr>
    <p:cSldViewPr snapToGrid="0" snapToObjects="1">
      <p:cViewPr varScale="1">
        <p:scale>
          <a:sx n="51" d="100"/>
          <a:sy n="51" d="100"/>
        </p:scale>
        <p:origin x="1554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2881CBA6-491A-4304-90CE-E05BF6A52FAA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9887AD99-1A4D-48CD-BF12-DD3550CF1E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1299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BD1087EF-0553-42DF-893A-91C634DE6385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9470F0D5-052A-4191-8EA4-C346C2E573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365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41584" indent="-241584"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5675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9220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6807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653616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133291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Avenir Book" charset="0"/>
                <a:ea typeface="Avenir Book" charset="0"/>
                <a:cs typeface="Avenir Book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80029" y="5296636"/>
            <a:ext cx="3252987" cy="92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9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084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108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3137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6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900000">
            <a:off x="8745415" y="3750408"/>
            <a:ext cx="3680069" cy="368006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1pPr>
            <a:lvl2pPr marL="6858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2pPr>
            <a:lvl3pPr marL="11430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3pPr>
            <a:lvl4pPr marL="16002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4pPr>
            <a:lvl5pPr marL="20574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Kenniskiem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Hoofdstuk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356350"/>
            <a:ext cx="2743200" cy="36512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Kenniskiem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>
            <a:lvl1pPr marL="0" indent="0" algn="r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hoofdstuk</a:t>
            </a:r>
          </a:p>
        </p:txBody>
      </p:sp>
    </p:spTree>
    <p:extLst>
      <p:ext uri="{BB962C8B-B14F-4D97-AF65-F5344CB8AC3E}">
        <p14:creationId xmlns:p14="http://schemas.microsoft.com/office/powerpoint/2010/main" val="58681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122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620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747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307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13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777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34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BFA54-F40C-8041-B70B-973F0B56D9B8}" type="datetimeFigureOut">
              <a:rPr lang="nl-NL" smtClean="0"/>
              <a:t>15-9-2022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12C79-C462-234E-A35C-93AED18ADB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124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C2C0E-B441-429A-A2E5-A434B4231498}" type="datetimeFigureOut">
              <a:rPr lang="nl-NL" smtClean="0"/>
              <a:t>15-9-2022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045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8275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 De </a:t>
            </a:r>
            <a:r>
              <a:rPr lang="en-US" dirty="0" err="1"/>
              <a:t>stengel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Onderdelen van de stengel</a:t>
            </a:r>
          </a:p>
          <a:p>
            <a:r>
              <a:rPr lang="nl-NL" dirty="0"/>
              <a:t>Okselknop</a:t>
            </a:r>
          </a:p>
          <a:p>
            <a:r>
              <a:rPr lang="nl-NL" dirty="0"/>
              <a:t>Eindknop</a:t>
            </a:r>
          </a:p>
          <a:p>
            <a:r>
              <a:rPr lang="nl-NL" dirty="0" err="1"/>
              <a:t>Internodie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38887" y="1870075"/>
            <a:ext cx="4815887" cy="361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737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 De </a:t>
            </a:r>
            <a:r>
              <a:rPr lang="en-US" dirty="0" err="1"/>
              <a:t>stengel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Functie van stengel</a:t>
            </a:r>
          </a:p>
          <a:p>
            <a:r>
              <a:rPr lang="nl-NL" dirty="0"/>
              <a:t>Aanhechtingsplaats voor bladeren</a:t>
            </a:r>
          </a:p>
          <a:p>
            <a:r>
              <a:rPr lang="nl-NL" dirty="0"/>
              <a:t>Transport van water en voeding</a:t>
            </a:r>
          </a:p>
          <a:p>
            <a:r>
              <a:rPr lang="nl-NL" dirty="0"/>
              <a:t>In sommige gevallen opslagplaats voor water en voeding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6150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 De </a:t>
            </a:r>
            <a:r>
              <a:rPr lang="en-US" dirty="0" err="1"/>
              <a:t>stengel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Inwendige van de stengel</a:t>
            </a:r>
          </a:p>
          <a:p>
            <a:r>
              <a:rPr lang="nl-NL" dirty="0"/>
              <a:t>Epidermis</a:t>
            </a:r>
          </a:p>
          <a:p>
            <a:r>
              <a:rPr lang="nl-NL" dirty="0"/>
              <a:t>Vaatbundels</a:t>
            </a:r>
          </a:p>
          <a:p>
            <a:pPr lvl="1"/>
            <a:r>
              <a:rPr lang="nl-NL" dirty="0" err="1"/>
              <a:t>Eenzaadlobbigen</a:t>
            </a:r>
            <a:r>
              <a:rPr lang="nl-NL" dirty="0"/>
              <a:t>; verspreid in centrale cilinder</a:t>
            </a:r>
          </a:p>
          <a:p>
            <a:pPr lvl="1"/>
            <a:r>
              <a:rPr lang="nl-NL" dirty="0"/>
              <a:t>Tweezaadlobbigen; in een kring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0600" y="1959918"/>
            <a:ext cx="3297107" cy="247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865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 De </a:t>
            </a:r>
            <a:r>
              <a:rPr lang="en-US" dirty="0" err="1"/>
              <a:t>stengel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Een vaatbundel bestaat uit:</a:t>
            </a:r>
          </a:p>
          <a:p>
            <a:r>
              <a:rPr lang="nl-NL" dirty="0"/>
              <a:t>Houtvaten (xyleem) </a:t>
            </a:r>
          </a:p>
          <a:p>
            <a:r>
              <a:rPr lang="nl-NL" dirty="0"/>
              <a:t>Bastvaten (</a:t>
            </a:r>
            <a:r>
              <a:rPr lang="nl-NL" dirty="0" err="1"/>
              <a:t>Floeem</a:t>
            </a:r>
            <a:r>
              <a:rPr lang="nl-NL" dirty="0"/>
              <a:t>) 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Houtvaten brengen water en mineralen van de wortel naar de rest van de plant.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Bij bastvaten is de waterstroom precies tegenovergesteld.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4027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Het </a:t>
            </a:r>
            <a:r>
              <a:rPr lang="en-US" dirty="0" err="1"/>
              <a:t>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Bij een blad kun je de volgende onderdelen onderscheiden:</a:t>
            </a:r>
          </a:p>
          <a:p>
            <a:r>
              <a:rPr lang="nl-NL" dirty="0"/>
              <a:t>Bladschede</a:t>
            </a:r>
          </a:p>
          <a:p>
            <a:r>
              <a:rPr lang="nl-NL" dirty="0"/>
              <a:t>Bladsteel</a:t>
            </a:r>
          </a:p>
          <a:p>
            <a:r>
              <a:rPr lang="nl-NL" dirty="0"/>
              <a:t>Bladvoet</a:t>
            </a:r>
          </a:p>
          <a:p>
            <a:r>
              <a:rPr lang="nl-NL" dirty="0"/>
              <a:t>Bladschijf 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9365" y="2396482"/>
            <a:ext cx="4816641" cy="361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277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Het </a:t>
            </a:r>
            <a:r>
              <a:rPr lang="en-US" dirty="0" err="1"/>
              <a:t>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Soorten bladeren</a:t>
            </a:r>
          </a:p>
          <a:p>
            <a:r>
              <a:rPr lang="nl-NL" dirty="0"/>
              <a:t>Enkelvoudige bladeren</a:t>
            </a:r>
          </a:p>
          <a:p>
            <a:r>
              <a:rPr lang="nl-NL" dirty="0"/>
              <a:t>Samengestelde bladeren</a:t>
            </a:r>
          </a:p>
          <a:p>
            <a:pPr lvl="1"/>
            <a:r>
              <a:rPr lang="nl-NL" dirty="0"/>
              <a:t>Geveerde bladeren</a:t>
            </a:r>
          </a:p>
          <a:p>
            <a:pPr lvl="1"/>
            <a:r>
              <a:rPr lang="nl-NL" dirty="0"/>
              <a:t>Handvormig samengestelde bladeren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0036" y="2044154"/>
            <a:ext cx="4709579" cy="353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504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Het </a:t>
            </a:r>
            <a:r>
              <a:rPr lang="en-US" dirty="0" err="1"/>
              <a:t>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Verschillende vormen van bladeren</a:t>
            </a:r>
          </a:p>
          <a:p>
            <a:r>
              <a:rPr lang="nl-NL" dirty="0"/>
              <a:t>De grootste breedte van het blad in het midden</a:t>
            </a:r>
          </a:p>
          <a:p>
            <a:r>
              <a:rPr lang="nl-NL" dirty="0"/>
              <a:t>De grootste breedte van het blad onder het midden</a:t>
            </a:r>
          </a:p>
          <a:p>
            <a:r>
              <a:rPr lang="nl-NL" dirty="0"/>
              <a:t>De grootste breedte van het blad boven het midden</a:t>
            </a:r>
          </a:p>
          <a:p>
            <a:r>
              <a:rPr lang="nl-NL" dirty="0"/>
              <a:t>De breedte van het blad overal ongeveer gelijk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92769" y="4712677"/>
            <a:ext cx="4680000" cy="1771921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92769" y="4915172"/>
            <a:ext cx="4680000" cy="1569426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92769" y="4712677"/>
            <a:ext cx="4680000" cy="1628942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92769" y="5044027"/>
            <a:ext cx="4680000" cy="966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06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Het </a:t>
            </a:r>
            <a:r>
              <a:rPr lang="en-US" dirty="0" err="1"/>
              <a:t>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Nerven</a:t>
            </a:r>
          </a:p>
          <a:p>
            <a:pPr marL="0" indent="0">
              <a:buNone/>
            </a:pPr>
            <a:r>
              <a:rPr lang="nl-NL" dirty="0"/>
              <a:t>De belangrijkste bladnervaturen zijn:</a:t>
            </a:r>
          </a:p>
          <a:p>
            <a:r>
              <a:rPr lang="nl-NL" dirty="0" err="1"/>
              <a:t>Veernervig</a:t>
            </a:r>
            <a:endParaRPr lang="nl-NL" dirty="0"/>
          </a:p>
          <a:p>
            <a:r>
              <a:rPr lang="nl-NL" dirty="0"/>
              <a:t>Handnervig</a:t>
            </a:r>
          </a:p>
          <a:p>
            <a:r>
              <a:rPr lang="nl-NL" dirty="0" err="1"/>
              <a:t>Netnervig</a:t>
            </a:r>
            <a:endParaRPr lang="nl-NL" dirty="0"/>
          </a:p>
          <a:p>
            <a:r>
              <a:rPr lang="nl-NL" dirty="0" err="1"/>
              <a:t>Parallelnervig</a:t>
            </a:r>
            <a:r>
              <a:rPr lang="nl-NL" dirty="0"/>
              <a:t> 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9851" y="2922541"/>
            <a:ext cx="4340028" cy="325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5185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Het </a:t>
            </a:r>
            <a:r>
              <a:rPr lang="en-US" dirty="0" err="1"/>
              <a:t>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Bladranden</a:t>
            </a:r>
          </a:p>
          <a:p>
            <a:pPr marL="0" indent="0">
              <a:buNone/>
            </a:pPr>
            <a:r>
              <a:rPr lang="nl-NL" dirty="0"/>
              <a:t>De belangrijkste soorten bladranden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8436" y="2867939"/>
            <a:ext cx="5138570" cy="385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4759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1.5 Het </a:t>
            </a:r>
            <a:r>
              <a:rPr lang="en-US" dirty="0" err="1"/>
              <a:t>blad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Bladfuncties</a:t>
            </a:r>
          </a:p>
          <a:p>
            <a:r>
              <a:rPr lang="nl-NL" dirty="0"/>
              <a:t>De bladgroenkorrels zorgen voor fotosynthese</a:t>
            </a:r>
          </a:p>
          <a:p>
            <a:r>
              <a:rPr lang="nl-NL" dirty="0"/>
              <a:t>Verdamping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26815" y="2764685"/>
            <a:ext cx="5276443" cy="395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618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1.1 </a:t>
            </a:r>
            <a:r>
              <a:rPr lang="en-US" dirty="0" err="1"/>
              <a:t>Ori</a:t>
            </a:r>
            <a:r>
              <a:rPr lang="en-US" dirty="0" err="1">
                <a:latin typeface="DIN Condensed"/>
              </a:rPr>
              <a:t>ë</a:t>
            </a:r>
            <a:r>
              <a:rPr lang="en-US" dirty="0" err="1"/>
              <a:t>ntatie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In deze </a:t>
            </a:r>
            <a:r>
              <a:rPr lang="nl-NL" dirty="0" err="1"/>
              <a:t>powerpoint</a:t>
            </a:r>
            <a:r>
              <a:rPr lang="nl-NL" dirty="0"/>
              <a:t> leer je de belangrijkste inwendige en uitwendige kenmerken van de plant.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799" y="2927175"/>
            <a:ext cx="4136571" cy="3704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852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Verwerking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Beschrijf van een plant de volgende onderdelen:</a:t>
            </a:r>
          </a:p>
          <a:p>
            <a:r>
              <a:rPr lang="nl-NL" dirty="0"/>
              <a:t>Soort wortelstelsel</a:t>
            </a:r>
          </a:p>
          <a:p>
            <a:r>
              <a:rPr lang="nl-NL" dirty="0"/>
              <a:t>Vorm van het blad</a:t>
            </a:r>
          </a:p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31A0C810-C28A-4017-AF5B-691F4CAF2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24" y="3396456"/>
            <a:ext cx="10548470" cy="2413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05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1.2 De </a:t>
            </a:r>
            <a:r>
              <a:rPr lang="en-US" dirty="0" err="1"/>
              <a:t>kenmerken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Drie hoofdorganen:</a:t>
            </a:r>
          </a:p>
          <a:p>
            <a:r>
              <a:rPr lang="nl-NL" dirty="0"/>
              <a:t>Wortel</a:t>
            </a:r>
          </a:p>
          <a:p>
            <a:r>
              <a:rPr lang="nl-NL" dirty="0"/>
              <a:t>Stengel</a:t>
            </a:r>
          </a:p>
          <a:p>
            <a:r>
              <a:rPr lang="nl-NL" dirty="0"/>
              <a:t>Blad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19008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1.2 De </a:t>
            </a:r>
            <a:r>
              <a:rPr lang="en-US" dirty="0" err="1"/>
              <a:t>kenmerken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199" y="1825625"/>
            <a:ext cx="10613571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Bij alle andere organen zoals:</a:t>
            </a:r>
          </a:p>
          <a:p>
            <a:r>
              <a:rPr lang="nl-NL" dirty="0"/>
              <a:t>Knollen</a:t>
            </a:r>
          </a:p>
          <a:p>
            <a:r>
              <a:rPr lang="nl-NL" dirty="0"/>
              <a:t>Bloemen</a:t>
            </a:r>
          </a:p>
          <a:p>
            <a:r>
              <a:rPr lang="nl-NL" dirty="0"/>
              <a:t>Vruchten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De hoofdorganen hebben een andere of extra functie gekregen zoals:</a:t>
            </a:r>
          </a:p>
          <a:p>
            <a:r>
              <a:rPr lang="nl-NL" dirty="0"/>
              <a:t>Vorm</a:t>
            </a:r>
          </a:p>
          <a:p>
            <a:r>
              <a:rPr lang="nl-NL" dirty="0"/>
              <a:t>Kleur</a:t>
            </a:r>
          </a:p>
          <a:p>
            <a:r>
              <a:rPr lang="nl-NL" dirty="0"/>
              <a:t>Uiterlijk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78849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1.2 De </a:t>
            </a:r>
            <a:r>
              <a:rPr lang="en-US" dirty="0" err="1"/>
              <a:t>kenmerken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Morfologie</a:t>
            </a:r>
          </a:p>
          <a:p>
            <a:r>
              <a:rPr lang="nl-NL" dirty="0"/>
              <a:t>Bekijken, bestuderen en vergelijken van uiterlijke kenmerken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Anatomie</a:t>
            </a:r>
          </a:p>
          <a:p>
            <a:r>
              <a:rPr lang="nl-NL" dirty="0"/>
              <a:t>Bekijken, bestuderen en vergelijken van het inwendige van de plant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07802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1.3 De </a:t>
            </a:r>
            <a:r>
              <a:rPr lang="en-US" dirty="0" err="1"/>
              <a:t>wortel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Verschillende wortelstelsels</a:t>
            </a:r>
          </a:p>
          <a:p>
            <a:r>
              <a:rPr lang="nl-NL" dirty="0"/>
              <a:t>Goed ontwikkelde hoofdwortel en goed ontwikkelde zijwortels (roos, tomaat)</a:t>
            </a:r>
          </a:p>
          <a:p>
            <a:r>
              <a:rPr lang="nl-NL" dirty="0"/>
              <a:t>Een dikke hoofdwortel en weinig ontwikkelde zijwortels </a:t>
            </a:r>
          </a:p>
          <a:p>
            <a:pPr marL="0" indent="0">
              <a:buNone/>
            </a:pPr>
            <a:r>
              <a:rPr lang="nl-NL" dirty="0"/>
              <a:t>  (lupine, sla)</a:t>
            </a:r>
          </a:p>
          <a:p>
            <a:r>
              <a:rPr lang="nl-NL" dirty="0"/>
              <a:t>Weinig of geen hoofdwortels en sterk ontwikkelde zijwortels (azalea, gras)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86955" y="4774222"/>
            <a:ext cx="3547639" cy="2496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745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1.3 De </a:t>
            </a:r>
            <a:r>
              <a:rPr lang="en-US" dirty="0" err="1"/>
              <a:t>wortel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Soorten wortels</a:t>
            </a:r>
          </a:p>
          <a:p>
            <a:r>
              <a:rPr lang="nl-NL" dirty="0"/>
              <a:t>Hoofdwortels</a:t>
            </a:r>
          </a:p>
          <a:p>
            <a:r>
              <a:rPr lang="nl-NL" dirty="0" err="1"/>
              <a:t>Bijwortels</a:t>
            </a:r>
            <a:endParaRPr lang="nl-NL" dirty="0"/>
          </a:p>
          <a:p>
            <a:r>
              <a:rPr lang="nl-NL" dirty="0"/>
              <a:t>Zijwortels </a:t>
            </a:r>
          </a:p>
          <a:p>
            <a:r>
              <a:rPr lang="nl-NL" dirty="0"/>
              <a:t>Haarwortels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42690" y="1694698"/>
            <a:ext cx="5135893" cy="385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646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1.3 De </a:t>
            </a:r>
            <a:r>
              <a:rPr lang="en-US" dirty="0" err="1"/>
              <a:t>wortel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Wortelfuncties</a:t>
            </a:r>
          </a:p>
          <a:p>
            <a:r>
              <a:rPr lang="nl-NL" dirty="0"/>
              <a:t>Bevestiging van plant in de grond</a:t>
            </a:r>
          </a:p>
          <a:p>
            <a:r>
              <a:rPr lang="nl-NL" dirty="0"/>
              <a:t>Opname water en voedingsstoffen</a:t>
            </a:r>
          </a:p>
          <a:p>
            <a:r>
              <a:rPr lang="nl-NL" dirty="0"/>
              <a:t>Soms voor opslag voeding en water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8657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1.3 De </a:t>
            </a:r>
            <a:r>
              <a:rPr lang="en-US" dirty="0" err="1"/>
              <a:t>wortel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Inwendige van de wortel</a:t>
            </a:r>
          </a:p>
          <a:p>
            <a:r>
              <a:rPr lang="nl-NL" dirty="0"/>
              <a:t>Epidermis</a:t>
            </a:r>
          </a:p>
          <a:p>
            <a:r>
              <a:rPr lang="nl-NL" dirty="0"/>
              <a:t>Schors</a:t>
            </a:r>
          </a:p>
          <a:p>
            <a:r>
              <a:rPr lang="nl-NL" dirty="0"/>
              <a:t>Centrale cilinder</a:t>
            </a:r>
          </a:p>
          <a:p>
            <a:r>
              <a:rPr lang="nl-NL" dirty="0"/>
              <a:t>Vaatbundels; houtvaten en bastvaten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Begrippen</a:t>
            </a:r>
            <a:r>
              <a:rPr lang="en-US" dirty="0"/>
              <a:t> </a:t>
            </a:r>
            <a:r>
              <a:rPr lang="en-US" dirty="0" err="1"/>
              <a:t>rondom</a:t>
            </a:r>
            <a:r>
              <a:rPr lang="en-US" dirty="0"/>
              <a:t> de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7250" y="1694504"/>
            <a:ext cx="4600133" cy="345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130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sz="1600" dirty="0" smtClean="0">
            <a:solidFill>
              <a:srgbClr val="1F9BDE"/>
            </a:solidFill>
            <a:latin typeface="DIN Condensed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 Ontwikkelcentrum" id="{58AA8E0B-BC53-5947-8014-EFF79423B6D5}" vid="{65046F71-7F92-7648-9609-8E30722A779F}"/>
    </a:ext>
  </a:extLst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2" ma:contentTypeDescription="Een nieuw document maken." ma:contentTypeScope="" ma:versionID="cadc1f5828b1aae1a0a0ac51fc8484f6">
  <xsd:schema xmlns:xsd="http://www.w3.org/2001/XMLSchema" xmlns:xs="http://www.w3.org/2001/XMLSchema" xmlns:p="http://schemas.microsoft.com/office/2006/metadata/properties" xmlns:ns2="2cb1c85b-b197-48cd-8bb1-fe9e9ee0096b" xmlns:ns3="414a8a67-acf6-4b09-bb49-f84330b442d7" targetNamespace="http://schemas.microsoft.com/office/2006/metadata/properties" ma:root="true" ma:fieldsID="8015699f6b83f34b4be5927a42fc5378" ns2:_="" ns3:_="">
    <xsd:import namespace="2cb1c85b-b197-48cd-8bb1-fe9e9ee0096b"/>
    <xsd:import namespace="414a8a67-acf6-4b09-bb49-f84330b442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Props1.xml><?xml version="1.0" encoding="utf-8"?>
<ds:datastoreItem xmlns:ds="http://schemas.openxmlformats.org/officeDocument/2006/customXml" ds:itemID="{9C8463BB-DBE1-40C4-A61A-81BE4C01CBBB}"/>
</file>

<file path=customXml/itemProps2.xml><?xml version="1.0" encoding="utf-8"?>
<ds:datastoreItem xmlns:ds="http://schemas.openxmlformats.org/officeDocument/2006/customXml" ds:itemID="{9B955FBD-8081-4E4D-850B-78F9D05E83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B88CF0-8A11-4039-87AA-1D449A01A7CE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915d7cad-3e71-4cea-95bb-ac32222adf06"/>
    <ds:schemaRef ds:uri="82ac19c3-1cff-4f70-a585-2de21a3866ce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Ontwikkelcentrum</Template>
  <TotalTime>8</TotalTime>
  <Words>586</Words>
  <Application>Microsoft Office PowerPoint</Application>
  <PresentationFormat>Breedbeeld</PresentationFormat>
  <Paragraphs>149</Paragraphs>
  <Slides>20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20</vt:i4>
      </vt:variant>
    </vt:vector>
  </HeadingPairs>
  <TitlesOfParts>
    <vt:vector size="28" baseType="lpstr">
      <vt:lpstr>Arial</vt:lpstr>
      <vt:lpstr>Avenir Book</vt:lpstr>
      <vt:lpstr>Calibri</vt:lpstr>
      <vt:lpstr>Calibri Light</vt:lpstr>
      <vt:lpstr>DIN Condensed</vt:lpstr>
      <vt:lpstr>Wingdings</vt:lpstr>
      <vt:lpstr>Office-thema</vt:lpstr>
      <vt:lpstr>Aangepast ontwerp</vt:lpstr>
      <vt:lpstr>Het groeien van planten</vt:lpstr>
      <vt:lpstr>1.1 Oriëntatie</vt:lpstr>
      <vt:lpstr>1.2 De kenmerken van een plant</vt:lpstr>
      <vt:lpstr>1.2 De kenmerken van een plant</vt:lpstr>
      <vt:lpstr>1.2 De kenmerken van een plant</vt:lpstr>
      <vt:lpstr>1.3 De wortel</vt:lpstr>
      <vt:lpstr>1.3 De wortel</vt:lpstr>
      <vt:lpstr>1.3 De wortel</vt:lpstr>
      <vt:lpstr>1.3 De wortel</vt:lpstr>
      <vt:lpstr>1.4 De stengel</vt:lpstr>
      <vt:lpstr>1.4 De stengel</vt:lpstr>
      <vt:lpstr>1.4 De stengel</vt:lpstr>
      <vt:lpstr>1.4 De stengel</vt:lpstr>
      <vt:lpstr>1.5 Het blad</vt:lpstr>
      <vt:lpstr>1.5 Het blad</vt:lpstr>
      <vt:lpstr>1.5 Het blad</vt:lpstr>
      <vt:lpstr>1.5 Het blad</vt:lpstr>
      <vt:lpstr>1.5 Het blad</vt:lpstr>
      <vt:lpstr>1.5 Het blad</vt:lpstr>
      <vt:lpstr>Verwerking</vt:lpstr>
    </vt:vector>
  </TitlesOfParts>
  <Company>Corporate Desktop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Marian Oskam</dc:creator>
  <cp:lastModifiedBy>Ben Nienhuis</cp:lastModifiedBy>
  <cp:revision>33</cp:revision>
  <cp:lastPrinted>2018-03-21T12:56:00Z</cp:lastPrinted>
  <dcterms:created xsi:type="dcterms:W3CDTF">2018-01-29T13:04:35Z</dcterms:created>
  <dcterms:modified xsi:type="dcterms:W3CDTF">2022-09-15T09:07:36Z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